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9" r:id="rId2"/>
    <p:sldId id="528" r:id="rId3"/>
    <p:sldId id="517" r:id="rId4"/>
    <p:sldId id="557" r:id="rId5"/>
    <p:sldId id="561" r:id="rId6"/>
    <p:sldId id="562" r:id="rId7"/>
    <p:sldId id="563" r:id="rId8"/>
    <p:sldId id="564" r:id="rId9"/>
    <p:sldId id="566" r:id="rId10"/>
    <p:sldId id="565" r:id="rId11"/>
    <p:sldId id="51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3">
          <p15:clr>
            <a:srgbClr val="A4A3A4"/>
          </p15:clr>
        </p15:guide>
        <p15:guide id="2" pos="38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AFA"/>
    <a:srgbClr val="12B29A"/>
    <a:srgbClr val="2B579A"/>
    <a:srgbClr val="6B89B6"/>
    <a:srgbClr val="F0F0F0"/>
    <a:srgbClr val="FA6B00"/>
    <a:srgbClr val="BB2B2A"/>
    <a:srgbClr val="FA6B04"/>
    <a:srgbClr val="FC8604"/>
    <a:srgbClr val="AD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21" autoAdjust="0"/>
    <p:restoredTop sz="96429" autoAdjust="0"/>
  </p:normalViewPr>
  <p:slideViewPr>
    <p:cSldViewPr snapToGrid="0">
      <p:cViewPr varScale="1">
        <p:scale>
          <a:sx n="116" d="100"/>
          <a:sy n="116" d="100"/>
        </p:scale>
        <p:origin x="522" y="108"/>
      </p:cViewPr>
      <p:guideLst>
        <p:guide orient="horz" pos="2353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8CAD2-8B22-420E-A3F9-DAD2C1718937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2C7C8-7AA6-4A52-BB5E-5955A71034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636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61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04896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69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39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306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507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837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720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048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575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765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3581400" y="814109"/>
            <a:ext cx="4049713" cy="41598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711200" y="685800"/>
            <a:ext cx="107696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3E9EF88C-B433-42FD-8401-1B914518DF16}" type="datetimeFigureOut">
              <a:rPr lang="zh-CN" altLang="en-US" smtClean="0"/>
              <a:t>2018/12/12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A160BC5B-2DDC-49E1-88B6-24E0C4B5FF2F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zipkin.io/pages/quickstart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255"/>
            <a:ext cx="12199620" cy="6862445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-282" y="5103866"/>
            <a:ext cx="309823" cy="309823"/>
          </a:xfrm>
          <a:prstGeom prst="ellipse">
            <a:avLst/>
          </a:prstGeom>
          <a:solidFill>
            <a:srgbClr val="2B579A"/>
          </a:solidFill>
          <a:ln>
            <a:noFill/>
          </a:ln>
          <a:effectLst>
            <a:outerShdw blurRad="76200" dist="38100" dir="2700000" algn="tl" rotWithShape="0">
              <a:srgbClr val="2B579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661795" y="3068955"/>
            <a:ext cx="8867775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60000"/>
              </a:lnSpc>
            </a:pP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</a:t>
            </a: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每特教育|蚂蚁课堂Java高端分布式、微服务IT培训。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/>
            </a:r>
            <a:b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培训内容: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分布式、微服务、高可用、高并发、并发编程、JVM、性能调优、真实企业实际项目等。</a:t>
            </a:r>
          </a:p>
          <a:p>
            <a:pPr algn="l">
              <a:lnSpc>
                <a:spcPct val="16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主讲老师: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97后Java架构师-蚂蚁课堂创始人-余胜军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610995" y="3870325"/>
            <a:ext cx="8867775" cy="168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余老师微信号: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   QQ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 644064779 </a:t>
            </a:r>
            <a:r>
              <a:rPr lang="en-US" altLang="zh-CN" sz="1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或者 1051546329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官方粉丝群: 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 官方网站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www.mayikt.com </a:t>
            </a:r>
          </a:p>
          <a:p>
            <a:pPr algn="l">
              <a:lnSpc>
                <a:spcPct val="140000"/>
              </a:lnSpc>
            </a:pP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百度搜索：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蚂蚁课堂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或者腾讯课堂搜索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每特学院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931670" y="1097280"/>
            <a:ext cx="88677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60000"/>
              </a:lnSpc>
            </a:pP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</a:t>
            </a: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94997" y="1407158"/>
            <a:ext cx="10136118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构建</a:t>
            </a:r>
            <a:r>
              <a:rPr lang="zh-CN" altLang="en-US" sz="3600" b="1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微</a:t>
            </a:r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服务服务追踪与调用链系统</a:t>
            </a:r>
            <a:r>
              <a:rPr lang="zh-CN" altLang="en-US" sz="3600" dirty="0"/>
              <a:t/>
            </a:r>
            <a:br>
              <a:rPr lang="zh-CN" altLang="en-US" sz="3600" dirty="0"/>
            </a:br>
            <a:endParaRPr lang="zh-CN" altLang="en-US" sz="3600" dirty="0"/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SpringCloud2.x</a:t>
            </a: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新知识介绍</a:t>
            </a:r>
          </a:p>
          <a:p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楷体" panose="02010609060101010101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177559"/>
              </p:ext>
            </p:extLst>
          </p:nvPr>
        </p:nvGraphicFramePr>
        <p:xfrm>
          <a:off x="681357" y="1556406"/>
          <a:ext cx="10711573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2617"/>
                <a:gridCol w="3439204"/>
                <a:gridCol w="490975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名称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SpringCloud</a:t>
                      </a:r>
                      <a:r>
                        <a:rPr lang="zh-CN" altLang="en-US" baseline="0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第一代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SpringCloud</a:t>
                      </a:r>
                      <a:r>
                        <a:rPr lang="zh-CN" altLang="en-US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第二代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  <a:tr h="182880">
                <a:tc gridSpan="3">
                  <a:txBody>
                    <a:bodyPr/>
                    <a:lstStyle/>
                    <a:p>
                      <a:pPr algn="l"/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网关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Spring Cloud </a:t>
                      </a:r>
                      <a:r>
                        <a:rPr lang="en-US" altLang="zh-CN" dirty="0" err="1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Zuul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Spring Cloud Gateway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  <a:tr h="1803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注册中心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Eureka(</a:t>
                      </a:r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不再更新</a:t>
                      </a:r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)</a:t>
                      </a:r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，</a:t>
                      </a:r>
                      <a:r>
                        <a:rPr lang="en-US" altLang="zh-CN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Consul,ZK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阿里</a:t>
                      </a:r>
                      <a:r>
                        <a:rPr lang="en-US" altLang="zh-CN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Nacos</a:t>
                      </a:r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，拍拍贷</a:t>
                      </a:r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radar</a:t>
                      </a:r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等可选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配置中心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SpringCloud</a:t>
                      </a:r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 </a:t>
                      </a:r>
                      <a:r>
                        <a:rPr lang="en-US" altLang="zh-CN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Config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阿里</a:t>
                      </a:r>
                      <a:r>
                        <a:rPr lang="en-US" altLang="zh-CN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Nacos</a:t>
                      </a:r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，携程</a:t>
                      </a:r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Apollo</a:t>
                      </a:r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，随行付</a:t>
                      </a:r>
                      <a:r>
                        <a:rPr lang="en-US" altLang="zh-CN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Config</a:t>
                      </a:r>
                      <a:r>
                        <a:rPr lang="en-US" altLang="zh-CN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 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客户端软负载均衡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Ribbon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Spring-cloud-</a:t>
                      </a:r>
                      <a:r>
                        <a:rPr lang="en-US" altLang="zh-CN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loadbalancer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熔断器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Hystrix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spring-cloud-r4j(Resilience4J)</a:t>
                      </a:r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，阿里</a:t>
                      </a:r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Sentinel</a:t>
                      </a:r>
                      <a:endParaRPr lang="zh-CN" altLang="en-US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420370" y="4707375"/>
            <a:ext cx="11238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第五期课程新增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SpringCloud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Alibaba  </a:t>
            </a:r>
            <a:r>
              <a:rPr lang="zh-CN" altLang="en-US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对阿里云的支持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33752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5" y="229870"/>
            <a:ext cx="12199620" cy="6862445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126490" y="1071245"/>
            <a:ext cx="8143875" cy="4394835"/>
          </a:xfrm>
          <a:prstGeom prst="rect">
            <a:avLst/>
          </a:prstGeom>
          <a:noFill/>
          <a:effectLst>
            <a:outerShdw blurRad="292100" dist="254000" dir="5400000" sx="116000" sy="116000" algn="ctr" rotWithShape="0">
              <a:schemeClr val="tx1">
                <a:lumMod val="95000"/>
                <a:lumOff val="5000"/>
                <a:alpha val="43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资 料 联  系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QQ:483966038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 报 名  咨   询：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QQ:2721395193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                       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 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有任何疑问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可以加余老师 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QQ:644064779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:yushengjun644 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 特 官 方 粉 丝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群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每周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1 2 4 6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晚上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20:30-22:30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内部课现在学费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5399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抽取优惠券可以优惠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500-1600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元不等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支持蚂蚁课堂花呗、信用卡、京东白条 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终生免费学习</a:t>
            </a:r>
          </a:p>
          <a:p>
            <a:pPr algn="l">
              <a:lnSpc>
                <a:spcPct val="140000"/>
              </a:lnSpc>
            </a:pPr>
            <a:r>
              <a:rPr lang="zh-CN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报名的每位学员会指导学习路线，学习过程中少走弯路。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菱形 22"/>
          <p:cNvSpPr/>
          <p:nvPr/>
        </p:nvSpPr>
        <p:spPr>
          <a:xfrm>
            <a:off x="940435" y="1276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菱形 23"/>
          <p:cNvSpPr/>
          <p:nvPr/>
        </p:nvSpPr>
        <p:spPr>
          <a:xfrm>
            <a:off x="940435" y="16592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940435" y="200723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>
            <a:off x="940435" y="23958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菱形 26"/>
          <p:cNvSpPr/>
          <p:nvPr/>
        </p:nvSpPr>
        <p:spPr>
          <a:xfrm>
            <a:off x="940435" y="278511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菱形 28"/>
          <p:cNvSpPr/>
          <p:nvPr/>
        </p:nvSpPr>
        <p:spPr>
          <a:xfrm>
            <a:off x="940435" y="356806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菱形 29"/>
          <p:cNvSpPr/>
          <p:nvPr/>
        </p:nvSpPr>
        <p:spPr>
          <a:xfrm>
            <a:off x="940435" y="395732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菱形 30"/>
          <p:cNvSpPr/>
          <p:nvPr/>
        </p:nvSpPr>
        <p:spPr>
          <a:xfrm>
            <a:off x="940435" y="4324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菱形 31"/>
          <p:cNvSpPr/>
          <p:nvPr/>
        </p:nvSpPr>
        <p:spPr>
          <a:xfrm>
            <a:off x="940435" y="469138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菱形 32"/>
          <p:cNvSpPr/>
          <p:nvPr/>
        </p:nvSpPr>
        <p:spPr>
          <a:xfrm>
            <a:off x="940435" y="51136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培训929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" y="3175"/>
            <a:ext cx="12191365" cy="685800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页面模板 水印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430" y="-11430"/>
            <a:ext cx="12219940" cy="687387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78478" y="726932"/>
            <a:ext cx="3231252" cy="44910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399639" y="848811"/>
            <a:ext cx="829299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余胜军，男，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1997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年出生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10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月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17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日出生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，蚂蚁课堂创始人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&amp;97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后互联网创业者，创办了上海每特教育科技有限公司，其公司产品是主要培训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架构师培训。</a:t>
            </a: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个人擅长技能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: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擅长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互联网微服务与分布式架构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，熟悉整套互联网微服务电商架构流程，及熟悉解决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微服务架构中疑难杂症问题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，对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SpingCloud2.x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有一定的深入研究，其中录制的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SpringCloud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课程破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百万粉丝学习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，是很多学员学习微服务架构的导师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，为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中国微服务事业做了不少贡献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成长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经历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: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岁的时候担任主力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研发、项目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Leader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、年薪税后高达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22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万左右，同年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岁创办了蚂蚁课堂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在线教育平台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岁的时候通过自己第一桶金，给自己父母在武汉市买了一套数百万的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房子。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19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岁的时候创办了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上海每特教育科技有限公司 定位互联网架构师培训行业。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20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岁的时候在线直播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分布式和微服务培训课程，年收入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300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万元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21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岁的时候其录制的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SpringCloud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课程破百万人学习。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978400" y="5339715"/>
            <a:ext cx="5850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余老师联系方式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QQ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644064779   微信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yushengjun644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9" y="726932"/>
            <a:ext cx="3231252" cy="4528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29690" y="1153795"/>
            <a:ext cx="8982075" cy="4191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分布式链路监控与追踪</a:t>
            </a:r>
            <a:r>
              <a:rPr lang="zh-CN" altLang="en-US" sz="2400" b="1" dirty="0" smtClean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系统</a:t>
            </a:r>
            <a:r>
              <a:rPr lang="zh-CN" altLang="en-US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全框</a:t>
            </a:r>
            <a:endParaRPr lang="en-US" altLang="zh-CN" b="1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分布式链路监控与追踪产生背景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2.SpringCloud Sleuth + 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Zipkin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分布式服务追踪实现原理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搭建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Zipkin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服务追踪系统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搭建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Zipkin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集成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RabbitMQ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异步传输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6.SpringCloud2.x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新知识介绍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发布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SpringCloud2.0x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百级完整超清视频教程含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源码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27428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3896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分布式链路监控与追踪产生背景</a:t>
            </a: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在微服务系统中，随着业务的发展，系统会变得越来越大，那么各个服务之间的调用关系也就变得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越来越复杂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。一个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HTTP 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请求会调用多个不同的微服务来处理返回最后的结果，在这个调用过程中，可能会因为某个服务出现网络延迟过高或发送错误导致请求失败，这个时候，对请求调用的监控就显得尤为重要了。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Spring Cloud Sleuth 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提供了分布式服务链路监控的解决</a:t>
            </a:r>
            <a:r>
              <a:rPr lang="zh-CN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方案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服务与服务之间调用关系 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链路指的：一串联多个服务组成一个流程 调用链关系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画图演示</a:t>
            </a:r>
            <a:r>
              <a:rPr lang="en-US" altLang="zh-CN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:</a:t>
            </a: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16249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SpringCloud</a:t>
            </a:r>
            <a:r>
              <a:rPr lang="en-US" altLang="zh-CN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sz="2400" dirty="0" err="1"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与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Sleuth </a:t>
            </a:r>
            <a:endParaRPr lang="en-US" altLang="zh-CN" sz="2400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是一个开放源代码分布式的跟踪系统，由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Twitter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公司开源，它致力于收集服务的定时数据，以解决微服务架构中的延迟问题，包括数据的收集、存储、查找和展现。</a:t>
            </a:r>
          </a:p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每个服务向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报告计时数据，例如用户每次请求服务的处理时间等，可方便的监测系统中存在的瓶颈。</a:t>
            </a:r>
          </a:p>
          <a:p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会根据调用关系通过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UI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生成依赖关系图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Spring 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Cloud Sleuth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为服务之间调用提供链路追踪。通过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Sleuth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可以很清楚的了解到一个服务请求经过了哪些服务，每个服务处理花费了多长。从而让我们可以很方便的理清各微服务间的调用关系。此外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Sleuth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可以帮助我们：</a:t>
            </a:r>
          </a:p>
          <a:p>
            <a:pPr latinLnBrk="1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耗时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分析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: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通过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Sleuth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可以很方便的了解到每个采样请求的耗时，从而分析出哪些服务调用比较耗时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;</a:t>
            </a:r>
          </a:p>
          <a:p>
            <a:pPr latinLnBrk="1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可视化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错误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: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对于程序未捕捉的异常，可以通过集成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服务界面上看到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;</a:t>
            </a:r>
          </a:p>
          <a:p>
            <a:pPr latinLnBrk="1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链路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优化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: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对于调用比较频繁的服务，可以针对这些服务实施一些优化措施。</a:t>
            </a:r>
          </a:p>
          <a:p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Spring 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C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loud 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leuth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可以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结合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，将信息发送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到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Z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ipkin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利用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Z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ipkin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的存储来存储信息，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利用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Z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ipkin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U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i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来展示数据。</a:t>
            </a:r>
          </a:p>
          <a:p>
            <a:pPr>
              <a:lnSpc>
                <a:spcPct val="120000"/>
              </a:lnSpc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20598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搭建</a:t>
            </a:r>
            <a:r>
              <a:rPr lang="en-US" altLang="zh-CN" sz="32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Zipkin</a:t>
            </a: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服务追踪系统</a:t>
            </a:r>
          </a:p>
          <a:p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在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Spring Boot 2.0 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版本之后，官方已不推荐自己搭建定制了，而是直接提供了编译好的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jar 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包。详情可以查看官网：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hlinkClick r:id="rId4"/>
              </a:rPr>
              <a:t>https://zipkin.io/pages/quickstart.html</a:t>
            </a:r>
            <a:endParaRPr lang="zh-CN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zh-CN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注意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b="1" dirty="0" err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官网已经提供定制了，使用官方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jar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运行即可</a:t>
            </a:r>
            <a:r>
              <a:rPr lang="zh-CN" altLang="zh-CN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b="1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zh-CN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启动方式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</a:p>
          <a:p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默认</a:t>
            </a:r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端口号启动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服务</a:t>
            </a:r>
          </a:p>
          <a:p>
            <a:pPr lvl="1"/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java –jar zipkin.jar  </a:t>
            </a:r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默认端口号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; 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9411</a:t>
            </a:r>
            <a:endParaRPr lang="zh-CN" altLang="zh-CN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1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访问地址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:http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://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192.168.18.220:9411</a:t>
            </a:r>
          </a:p>
          <a:p>
            <a:pPr lvl="1"/>
            <a:endParaRPr lang="zh-CN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1"/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指定端口号</a:t>
            </a:r>
            <a:r>
              <a:rPr lang="zh-CN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启动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8080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启动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zipkin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服务</a:t>
            </a:r>
            <a:endParaRPr lang="zh-CN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1"/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java -jar zipkin.jar  --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server.port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=8080</a:t>
            </a:r>
            <a:endParaRPr lang="zh-CN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1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访问地址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:http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://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192.168.18.220:8080</a:t>
            </a:r>
          </a:p>
          <a:p>
            <a:pPr lvl="1"/>
            <a:endParaRPr lang="zh-CN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指定访问</a:t>
            </a:r>
            <a:r>
              <a:rPr lang="en-US" altLang="zh-CN" b="1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rabbitmq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启动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dirty="0" smtClean="0"/>
              <a:t>         </a:t>
            </a:r>
            <a:r>
              <a:rPr lang="en-US" altLang="zh-CN" dirty="0"/>
              <a:t>java -jar zipkin.jar </a:t>
            </a:r>
            <a:r>
              <a:rPr lang="en-US" altLang="zh-CN" i="1" dirty="0"/>
              <a:t>--</a:t>
            </a:r>
            <a:r>
              <a:rPr lang="en-US" altLang="zh-CN" i="1" dirty="0" err="1"/>
              <a:t>zipkin.collector.rabbitmq.addresses</a:t>
            </a:r>
            <a:r>
              <a:rPr lang="en-US" altLang="zh-CN" i="1" dirty="0"/>
              <a:t>=127.0.0.1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60438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搭建</a:t>
            </a:r>
            <a:r>
              <a:rPr lang="en-US" altLang="zh-CN" sz="32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Zipkin</a:t>
            </a: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集成</a:t>
            </a:r>
            <a:r>
              <a:rPr lang="en-US" altLang="zh-CN" sz="32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RabbitMQ</a:t>
            </a: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异步传输</a:t>
            </a:r>
          </a:p>
          <a:p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1、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启动</a:t>
            </a:r>
            <a:r>
              <a:rPr lang="en-US" altLang="zh-CN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RabbitMQ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</a:rPr>
              <a:t> 2、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</a:rPr>
              <a:t>启动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Z</a:t>
            </a:r>
            <a:r>
              <a:rPr lang="en-US" altLang="zh-CN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ipkin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（自动会创建一个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Z</a:t>
            </a:r>
            <a:r>
              <a:rPr lang="en-US" altLang="zh-CN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ipkin</a:t>
            </a: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队列）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</a:rPr>
              <a:t>3、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</a:rPr>
              <a:t>启动</a:t>
            </a:r>
            <a:r>
              <a:rPr lang="en-US" altLang="zh-CN" dirty="0" err="1" smtClean="0">
                <a:latin typeface="楷体" panose="02010609060101010101" charset="-122"/>
                <a:ea typeface="楷体" panose="02010609060101010101" charset="-122"/>
              </a:rPr>
              <a:t>Z</a:t>
            </a:r>
            <a:r>
              <a:rPr lang="en-US" altLang="zh-CN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ipkinClient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以队列形式异步传输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endParaRPr lang="en-US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详细参考案例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86368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3674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</a:rPr>
              <a:t>服务跟踪原理</a:t>
            </a:r>
            <a:endParaRPr lang="en-US" altLang="zh-CN" sz="3200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 为了实现请求跟踪，当请求发送到分布式系统的入口端点时，  只需要服务跟踪框架为该请求创建一个唯的跟踪标识， 同时在分布式系统内部流转的时候，框架始终保持传递该唯一标识， 直到返回给请求方为止，这个唯一标识就是前 文中提到的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Trace ID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。通过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Trace ID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的记录，我们就能将所有请求过程的日志关联起来。</a:t>
            </a:r>
          </a:p>
          <a:p>
            <a:pPr>
              <a:lnSpc>
                <a:spcPct val="120000"/>
              </a:lnSpc>
            </a:pP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为了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统计各处理单元的时间延迟，当请求到达各个服务组件时，或是处理逻辑到达某个状态时，也通过一个唯一 标识来标记它的开始、 具体过程以及结束，该标识就是前文中提到的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Span ID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。对于每个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Span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来说，它必须有开始和结束两个节点，通过记录开始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Span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和结束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Span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的时间戳，就能统计出该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Span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的时间延迟，除了时间戳记录之外，它还可以包含一些其他元数据， 比如事件名称、请求信息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等</a:t>
            </a:r>
            <a:endParaRPr lang="en-US" altLang="zh-CN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b="1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SpanId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记录每一次请求，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TraceID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记录整个调用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链全局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ID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31783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40000"/>
          </a:lnSpc>
          <a:defRPr lang="zh-CN" altLang="en-US" sz="2000" b="1" dirty="0">
            <a:solidFill>
              <a:schemeClr val="accent1">
                <a:lumMod val="7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4491</TotalTime>
  <Words>1275</Words>
  <Application>Microsoft Office PowerPoint</Application>
  <PresentationFormat>宽屏</PresentationFormat>
  <Paragraphs>109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汉仪小隶书简</vt:lpstr>
      <vt:lpstr>黑体</vt:lpstr>
      <vt:lpstr>华文楷体</vt:lpstr>
      <vt:lpstr>楷体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春田花花杂货铺</dc:creator>
  <cp:keywords>www.51pptmoban.com</cp:keywords>
  <cp:lastModifiedBy>Administrator</cp:lastModifiedBy>
  <cp:revision>1167</cp:revision>
  <dcterms:created xsi:type="dcterms:W3CDTF">2017-04-26T08:43:00Z</dcterms:created>
  <dcterms:modified xsi:type="dcterms:W3CDTF">2018-12-13T04:21:32Z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2052-10.1.0.7668</vt:lpwstr>
  </property>
</Properties>
</file>

<file path=docProps/thumbnail.jpeg>
</file>